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96652-DCDF-4D45-B3F0-4A4D89CA3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C7405-68E2-4196-9671-56308A0DC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5DD2F-2741-44AC-A719-CFE6D591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DBCC2-66C4-484D-8B45-34F5EABF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5C987-1738-4D8D-A75F-3B35BD95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9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21C9C-22D6-4CFC-81F5-A9A106DA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EF9D8-B02E-43BF-BCDD-AC1E06EB1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E6CC3-77F5-4426-8BF4-DF5C674D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8F5A-9855-403D-A447-3DD0E829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1EFD5-56BD-40F8-859C-3CC87CAD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2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221DBC-2501-476F-9032-793478D28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E85D3-9167-430C-81B4-FB6A1597E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F7C4B-97E6-4F2A-814A-248EE579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02D581-E429-47D4-A4B9-F17B5FA0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3588F-16E4-4F78-9197-41A89B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6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6E427-B41F-42BC-8CD3-1A3CD886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870B5C-CF1F-4F4D-B0DD-93B5D02C4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194D2-D779-4AEC-BB5C-DE6FED78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7F301-BB5C-4EA8-927B-99EFF29B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4944F-D406-4613-B862-5CB7AFF6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3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E5E67-EF82-4A10-831C-A26ADD36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063C7-52D0-4BF8-94F9-8DD721592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FAD7B-556D-4276-AABD-E6EB4B0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89C22-2133-4622-AFBD-276B4CBB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7D6FF-AC85-4101-A885-819202E8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23B47-B8D5-4664-BEB7-B4FD817D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7AEF5-F635-4809-9583-5C3CB7A40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5A211-F780-4545-998F-56BA7F78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3B074-3C30-4587-98F6-3CF2A47B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AE5BA-1093-4D9A-8B14-66F6AAA6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C91A68-ADB8-4C57-B00B-FCF422B2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12EC7-896D-428F-A59B-8A7211319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B10E35-B5C1-4DC5-BCA3-1F99375D4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2D42CA-7D64-47E6-89C2-C108BC29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FB3263-870B-4FA3-8AC8-115D455F8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933998-4051-4931-AC9A-958A531E5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1FA96D-65D2-4F94-85F1-B62CE156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50FA94-B485-44E4-AE2A-7E66A910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18CEE9-0C28-4CC1-8834-1EBAE2EA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9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D0E81-C2C2-4317-9E91-F1B4843D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912AC9-FD65-488B-B715-166F9BC2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74DE46-3AA6-4A2F-82F1-E1B91FBF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084385-B22F-4C8F-96FC-386E0EC6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0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5F76A3-A083-43ED-895D-4EC17C1A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9B0DC2-4598-40F9-ADE8-463B3816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E59097-EAB2-4558-967D-0B473114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8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EAF4-0BCC-405A-871F-0D88D9F1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6EB353-07D3-461E-8154-22A182CC6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CA56EB-87EF-439F-AA57-8E6A092C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D62C3A-4B11-40B5-A1FF-4799457E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64F39F-8810-4A5D-89AD-4BABA09B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4B42E6-8C29-4A5D-AC1C-8C50B9D2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1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91B2-0D6C-4216-A08B-9069EF26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FB6DE9-9606-4639-AFF5-9009AA1E4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80DB94-22A7-48B4-A462-B8828E767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0E8EF-2400-44A9-828E-3C5A37F9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4D188-C2D7-4F4D-AD60-96676140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23501-A47B-441E-AF2F-01D6EED9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5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E034D-06A3-4E1F-A8C8-3C4687C0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785899-8C54-4329-A920-979FE0077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DE2B0-1E11-4979-BCC2-0AF14E147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924F-D1A0-4255-98EF-4B9D1756A348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74FA17-9369-4C3C-911A-449FA0816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84B5E-18EA-43FD-80E4-D35DD00C2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7463-0063-4A57-B96E-85130D295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2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madrid03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6B341-17AE-489A-8DBB-C9AD0B7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524577"/>
            <a:ext cx="11364685" cy="7165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Онлайн-курс «Семиотика холода : символический язык Арктики»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811DDA-49D8-4F75-A99E-908564271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41087"/>
            <a:ext cx="7179491" cy="51879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Совместное производство: </a:t>
            </a:r>
          </a:p>
          <a:p>
            <a:pPr marL="0" indent="0" algn="just">
              <a:buNone/>
            </a:pPr>
            <a:r>
              <a:rPr lang="ru-RU" sz="2400" dirty="0"/>
              <a:t>Института зарубежной филологии и регионоведения СВФУ, </a:t>
            </a:r>
            <a:r>
              <a:rPr lang="ru-RU" sz="2400" dirty="0" smtClean="0"/>
              <a:t>Института </a:t>
            </a:r>
            <a:r>
              <a:rPr lang="ru-RU" sz="2400" dirty="0"/>
              <a:t>гуманитарных исследований и проблем малочисленных народов Севера СО </a:t>
            </a:r>
            <a:r>
              <a:rPr lang="ru-RU" sz="2400" dirty="0" smtClean="0"/>
              <a:t>РАН и Лаборатории «Воображаемое Севера</a:t>
            </a:r>
            <a:r>
              <a:rPr lang="ru-RU" sz="2400" dirty="0"/>
              <a:t>» </a:t>
            </a:r>
            <a:r>
              <a:rPr lang="ru-RU" sz="2400" dirty="0" smtClean="0"/>
              <a:t>Университета </a:t>
            </a:r>
            <a:r>
              <a:rPr lang="ru-RU" sz="2400" dirty="0"/>
              <a:t>Квебека в Монреале, Канада</a:t>
            </a:r>
          </a:p>
          <a:p>
            <a:pPr marL="0" indent="0" algn="just">
              <a:buNone/>
            </a:pPr>
            <a:r>
              <a:rPr lang="ru-RU" sz="2400" dirty="0" smtClean="0"/>
              <a:t>с </a:t>
            </a:r>
            <a:r>
              <a:rPr lang="ru-RU" sz="2400" dirty="0"/>
              <a:t>участием  ведущих профессоров с мировым именем:</a:t>
            </a:r>
          </a:p>
          <a:p>
            <a:pPr algn="just"/>
            <a:r>
              <a:rPr lang="ru-RU" sz="2400" dirty="0"/>
              <a:t>Екатерины Романовой (Институт гуманитарных исследований и ПМНС СО РАН, </a:t>
            </a:r>
            <a:r>
              <a:rPr lang="ru-RU" sz="2400" dirty="0" err="1"/>
              <a:t>г.Якутск</a:t>
            </a:r>
            <a:r>
              <a:rPr lang="ru-RU" sz="2400" dirty="0"/>
              <a:t>);</a:t>
            </a:r>
          </a:p>
          <a:p>
            <a:pPr algn="just"/>
            <a:r>
              <a:rPr lang="ru-RU" sz="2400" dirty="0"/>
              <a:t>Даниэля </a:t>
            </a:r>
            <a:r>
              <a:rPr lang="ru-RU" sz="2400" dirty="0" err="1"/>
              <a:t>Шартье</a:t>
            </a:r>
            <a:r>
              <a:rPr lang="ru-RU" sz="2400" dirty="0"/>
              <a:t> (Университет Квебека в Монреале, Канада);</a:t>
            </a:r>
          </a:p>
          <a:p>
            <a:endParaRPr lang="ru-RU" sz="24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46D2A58-3321-46D3-A1F1-4ED932D77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769373-3953-4235-B1BA-C37C0B30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24" y="1145523"/>
            <a:ext cx="2440989" cy="262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ACBF69-009B-4ED4-ACD6-7BA207AE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338" y="3956695"/>
            <a:ext cx="2182559" cy="252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94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265B2-0AF9-4F34-9BF8-F816B054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525" y="681038"/>
            <a:ext cx="5841274" cy="19605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Онлайн-курс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«Семиотика холода : символический язык Арктики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(48 часов)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B557A-E871-4448-8FC3-67A26DE8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0" y="2806699"/>
            <a:ext cx="6385174" cy="33702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основе курса – демонстрация разных подходов к пониманию Севера и Арктики как визуального текста, подвижной знаковой системы; интерпретация визуальных образов культуры на примере культурного  наследия народов арктического региона.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726040-9C7B-4F0B-9EE0-FA3BEBE3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6" y="537029"/>
            <a:ext cx="4179002" cy="6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DA467-0FB1-400E-BA4E-B1193C96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Онлайн-курс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«Семиотика холода : символический язык Арктики»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2479DF-628C-475C-9BF4-63A515DB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599508"/>
            <a:ext cx="6299200" cy="3012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Вы </a:t>
            </a:r>
            <a:r>
              <a:rPr lang="ru-RU" dirty="0">
                <a:latin typeface="+mj-lt"/>
              </a:rPr>
              <a:t>узнаете </a:t>
            </a:r>
            <a:r>
              <a:rPr lang="ru-RU" dirty="0" smtClean="0">
                <a:latin typeface="+mj-lt"/>
              </a:rPr>
              <a:t>о  </a:t>
            </a:r>
            <a:r>
              <a:rPr lang="ru-RU" dirty="0">
                <a:latin typeface="+mj-lt"/>
              </a:rPr>
              <a:t>холоде как об объекте знания, о том, что такое зима, о культуре как знаковой системе и </a:t>
            </a:r>
            <a:r>
              <a:rPr lang="ru-RU" dirty="0" err="1">
                <a:latin typeface="+mj-lt"/>
              </a:rPr>
              <a:t>геокультурных</a:t>
            </a:r>
            <a:r>
              <a:rPr lang="ru-RU" dirty="0">
                <a:latin typeface="+mj-lt"/>
              </a:rPr>
              <a:t> пространствах Севера, о том, как взаимосвязаны Север и </a:t>
            </a:r>
            <a:r>
              <a:rPr lang="ru-RU" dirty="0" smtClean="0">
                <a:latin typeface="+mj-lt"/>
              </a:rPr>
              <a:t>безмолвие </a:t>
            </a:r>
            <a:r>
              <a:rPr lang="ru-RU" dirty="0">
                <a:latin typeface="+mj-lt"/>
              </a:rPr>
              <a:t>и о многом другом.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78EB2-976F-4F96-AD9F-2302FEB74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702" y="2265561"/>
            <a:ext cx="4396109" cy="26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4158B-59D9-4F4E-90D3-BB68878A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Онлайн-курс «Семиотика холода : символический язык Арктики»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FF2844E-A04C-41AE-8774-EA9AA7984CB2}"/>
              </a:ext>
            </a:extLst>
          </p:cNvPr>
          <p:cNvSpPr/>
          <p:nvPr/>
        </p:nvSpPr>
        <p:spPr>
          <a:xfrm>
            <a:off x="4838700" y="1225367"/>
            <a:ext cx="2971800" cy="673101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Цели курса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CFA02FA-BA73-4B9F-8CDE-69399E9117D0}"/>
              </a:ext>
            </a:extLst>
          </p:cNvPr>
          <p:cNvSpPr/>
          <p:nvPr/>
        </p:nvSpPr>
        <p:spPr>
          <a:xfrm>
            <a:off x="1156744" y="2859721"/>
            <a:ext cx="4521200" cy="37461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помочь </a:t>
            </a:r>
            <a:r>
              <a:rPr lang="ru-RU" smtClean="0">
                <a:solidFill>
                  <a:schemeClr val="tx1"/>
                </a:solidFill>
              </a:rPr>
              <a:t>преподавателям </a:t>
            </a:r>
            <a:r>
              <a:rPr lang="ru-RU" smtClean="0">
                <a:solidFill>
                  <a:schemeClr val="tx1"/>
                </a:solidFill>
              </a:rPr>
              <a:t>вузов </a:t>
            </a:r>
            <a:r>
              <a:rPr lang="ru-RU" dirty="0" smtClean="0">
                <a:solidFill>
                  <a:schemeClr val="tx1"/>
                </a:solidFill>
              </a:rPr>
              <a:t>при формировании </a:t>
            </a:r>
            <a:r>
              <a:rPr lang="ru-RU" dirty="0">
                <a:solidFill>
                  <a:schemeClr val="tx1"/>
                </a:solidFill>
              </a:rPr>
              <a:t>интеллектуальных и творческих способностей обучающихся в рамках компетенции УК5 (ФГОС3++), способности воспринимать межкультурное своеобразие в междисциплинарном гуманитарном контексте, показывая значение  гуманистических ценностей для сохранения и развития современной </a:t>
            </a:r>
            <a:r>
              <a:rPr lang="ru-RU" dirty="0" smtClean="0">
                <a:solidFill>
                  <a:schemeClr val="tx1"/>
                </a:solidFill>
              </a:rPr>
              <a:t>цивилизации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454DFE4-15AC-4E0C-8A45-D6FC8DF20E20}"/>
              </a:ext>
            </a:extLst>
          </p:cNvPr>
          <p:cNvSpPr/>
          <p:nvPr/>
        </p:nvSpPr>
        <p:spPr>
          <a:xfrm>
            <a:off x="7549019" y="2859721"/>
            <a:ext cx="3048000" cy="3746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Представить научному сообществу новый </a:t>
            </a:r>
            <a:r>
              <a:rPr lang="ru-RU" dirty="0"/>
              <a:t>взгляд на восприятие северных и арктических территорий в рамках гуманитарных аспектов: антропология холода, этничность как метафора, знаковая система, визуальные тексты культуры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195C29C-BF27-45DE-A2EA-A7BFA6DE9E43}"/>
              </a:ext>
            </a:extLst>
          </p:cNvPr>
          <p:cNvCxnSpPr>
            <a:cxnSpLocks/>
            <a:stCxn id="6" idx="4"/>
            <a:endCxn id="8" idx="0"/>
          </p:cNvCxnSpPr>
          <p:nvPr/>
        </p:nvCxnSpPr>
        <p:spPr>
          <a:xfrm flipH="1">
            <a:off x="3417344" y="1898468"/>
            <a:ext cx="2907256" cy="961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34EC58F-5CB9-4A90-992D-AEBF4C1FAA76}"/>
              </a:ext>
            </a:extLst>
          </p:cNvPr>
          <p:cNvCxnSpPr>
            <a:stCxn id="6" idx="4"/>
            <a:endCxn id="9" idx="0"/>
          </p:cNvCxnSpPr>
          <p:nvPr/>
        </p:nvCxnSpPr>
        <p:spPr>
          <a:xfrm>
            <a:off x="6324600" y="1898468"/>
            <a:ext cx="2748419" cy="9612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0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D740F-8AD8-45D6-9FE6-6B809E91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64071"/>
            <a:ext cx="11092543" cy="638175"/>
          </a:xfrm>
        </p:spPr>
        <p:txBody>
          <a:bodyPr>
            <a:normAutofit/>
          </a:bodyPr>
          <a:lstStyle/>
          <a:p>
            <a:pPr algn="ctr"/>
            <a:r>
              <a:rPr lang="ru-RU" sz="3100" b="1">
                <a:solidFill>
                  <a:schemeClr val="accent1">
                    <a:lumMod val="75000"/>
                  </a:schemeClr>
                </a:solidFill>
              </a:rPr>
              <a:t>Семиотика холода : символический язык Арктики</a:t>
            </a:r>
            <a:endParaRPr lang="ru-RU" sz="2400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B20EEE5-90C4-4C76-9DC2-9701E471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442" y="1607632"/>
            <a:ext cx="6455229" cy="49229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Он-лайн курс </a:t>
            </a:r>
            <a:r>
              <a:rPr lang="ru-RU" dirty="0" smtClean="0"/>
              <a:t>предназначен:</a:t>
            </a:r>
          </a:p>
          <a:p>
            <a:pPr marL="0" indent="0" algn="just">
              <a:buNone/>
            </a:pPr>
            <a:r>
              <a:rPr lang="ru-RU" dirty="0" smtClean="0"/>
              <a:t> - </a:t>
            </a:r>
            <a:r>
              <a:rPr lang="ru-RU" sz="2200" dirty="0" smtClean="0"/>
              <a:t>для преподавателей вузов, формирующих УК-5 </a:t>
            </a:r>
            <a:r>
              <a:rPr lang="ru-RU" sz="2200" dirty="0"/>
              <a:t>у </a:t>
            </a:r>
            <a:r>
              <a:rPr lang="ru-RU" sz="2200" dirty="0" smtClean="0"/>
              <a:t>студентов, </a:t>
            </a:r>
            <a:r>
              <a:rPr lang="ru-RU" sz="2200" dirty="0"/>
              <a:t>обучающихся по направлениям</a:t>
            </a:r>
            <a:r>
              <a:rPr lang="ru-RU" sz="2200" dirty="0" smtClean="0"/>
              <a:t>: </a:t>
            </a:r>
            <a:r>
              <a:rPr lang="ru-RU" sz="1600" dirty="0" smtClean="0"/>
              <a:t>43.03.02</a:t>
            </a:r>
            <a:r>
              <a:rPr lang="ru-RU" sz="1600" dirty="0"/>
              <a:t>, 43.04.02 </a:t>
            </a:r>
            <a:r>
              <a:rPr lang="ru-RU" sz="1600" dirty="0" smtClean="0"/>
              <a:t>Туризм; 51.03.01</a:t>
            </a:r>
            <a:r>
              <a:rPr lang="ru-RU" sz="1600" dirty="0"/>
              <a:t>, 51.04.01 </a:t>
            </a:r>
            <a:r>
              <a:rPr lang="ru-RU" sz="1600" dirty="0" smtClean="0"/>
              <a:t>Культурология; 51.04.04 </a:t>
            </a:r>
            <a:r>
              <a:rPr lang="ru-RU" sz="1600" dirty="0" err="1"/>
              <a:t>Музеология</a:t>
            </a:r>
            <a:r>
              <a:rPr lang="ru-RU" sz="1600" dirty="0"/>
              <a:t> и охрана объектов культурного и природного </a:t>
            </a:r>
            <a:r>
              <a:rPr lang="ru-RU" sz="1600" dirty="0" smtClean="0"/>
              <a:t>наследия; 41.03.02</a:t>
            </a:r>
            <a:r>
              <a:rPr lang="ru-RU" sz="1600" dirty="0"/>
              <a:t>, 41.04.02 Регионоведение </a:t>
            </a:r>
            <a:r>
              <a:rPr lang="ru-RU" sz="1600" dirty="0" smtClean="0"/>
              <a:t>России; 41.03.01</a:t>
            </a:r>
            <a:r>
              <a:rPr lang="ru-RU" sz="1600" dirty="0"/>
              <a:t>, 41.04.01 Зарубежное </a:t>
            </a:r>
            <a:r>
              <a:rPr lang="ru-RU" sz="1600" dirty="0" smtClean="0"/>
              <a:t>регионоведение; 46.04.03</a:t>
            </a:r>
            <a:r>
              <a:rPr lang="ru-RU" sz="1600" dirty="0"/>
              <a:t>, 41.04.04 Антропология и </a:t>
            </a:r>
            <a:r>
              <a:rPr lang="ru-RU" sz="1600" dirty="0" smtClean="0"/>
              <a:t>этнология; 45.04.01 Филология; 45.03.02 </a:t>
            </a:r>
            <a:r>
              <a:rPr lang="ru-RU" sz="1600" dirty="0"/>
              <a:t>Лингвистика 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для научных работников, исследующих проблемы Севера и Арктики;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для всех, кто хочет познакомиться с красотой и самобытностью Арктики, с разными подходами </a:t>
            </a:r>
            <a:r>
              <a:rPr lang="ru-RU" sz="2000" dirty="0"/>
              <a:t>к пониманию Севера и Арктики как визуального текста, подвижной знаковой </a:t>
            </a:r>
            <a:r>
              <a:rPr lang="ru-RU" sz="2000" dirty="0" smtClean="0"/>
              <a:t>системы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5B336-5519-4A30-9B48-BCA1ACD07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18" y="1102246"/>
            <a:ext cx="3927453" cy="26215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597F6E-05B3-40A6-80AC-EFA5E4041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53" y="4069097"/>
            <a:ext cx="3672554" cy="22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8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C062-EC90-43FF-8AAC-8EDE790C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12740"/>
            <a:ext cx="11455400" cy="650874"/>
          </a:xfrm>
        </p:spPr>
        <p:txBody>
          <a:bodyPr>
            <a:no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Семиотика холода : символический язык Арктики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3C7896-337B-4953-A3E9-3221E8B6C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62101"/>
            <a:ext cx="10874829" cy="9017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По всем вопросам обращаться по адресу: </a:t>
            </a:r>
            <a:r>
              <a:rPr lang="en-US" sz="2400" dirty="0" smtClean="0">
                <a:hlinkClick r:id="rId2"/>
              </a:rPr>
              <a:t>madrid03@mail.ru</a:t>
            </a:r>
            <a:r>
              <a:rPr lang="en-US" sz="2400" dirty="0" smtClean="0"/>
              <a:t> </a:t>
            </a:r>
            <a:r>
              <a:rPr lang="ru-RU" sz="2400" dirty="0" smtClean="0"/>
              <a:t>к Мельничук Ольге Алексеевне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CC1975-0F71-4300-ADD3-327977F9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1" y="3009902"/>
            <a:ext cx="5228365" cy="29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1F9734-7FFD-4EF3-A067-54390E601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634" y="3009902"/>
            <a:ext cx="5228365" cy="29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293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372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Онлайн-курс «Семиотика холода : символический язык Арктики» </vt:lpstr>
      <vt:lpstr>Онлайн-курс  «Семиотика холода : символический язык Арктики» (48 часов) </vt:lpstr>
      <vt:lpstr>Онлайн-курс  «Семиотика холода : символический язык Арктики»</vt:lpstr>
      <vt:lpstr>Онлайн-курс «Семиотика холода : символический язык Арктики» </vt:lpstr>
      <vt:lpstr>Семиотика холода : символический язык Арктики</vt:lpstr>
      <vt:lpstr>Семиотика холода : символический язык Арктики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Онлайн-курс «Культурное многообразие: антропология и семиотика холода» (URL: https://online.s-vfu.ru/course/index.php?categoryid=182)</dc:title>
  <dc:creator>Мельничук Ольга Алексеевна</dc:creator>
  <cp:lastModifiedBy>Windows User</cp:lastModifiedBy>
  <cp:revision>40</cp:revision>
  <dcterms:created xsi:type="dcterms:W3CDTF">2022-02-12T05:33:09Z</dcterms:created>
  <dcterms:modified xsi:type="dcterms:W3CDTF">2022-10-26T13:44:30Z</dcterms:modified>
</cp:coreProperties>
</file>